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8"/>
  </p:notesMasterIdLst>
  <p:sldIdLst>
    <p:sldId id="256" r:id="rId2"/>
    <p:sldId id="260" r:id="rId3"/>
    <p:sldId id="257" r:id="rId4"/>
    <p:sldId id="310" r:id="rId5"/>
    <p:sldId id="311" r:id="rId6"/>
    <p:sldId id="259" r:id="rId7"/>
  </p:sldIdLst>
  <p:sldSz cx="9144000" cy="5143500" type="screen16x9"/>
  <p:notesSz cx="6858000" cy="9144000"/>
  <p:embeddedFontLst>
    <p:embeddedFont>
      <p:font typeface="Advent Pro Medium" panose="020B0604020202020204" charset="0"/>
      <p:regular r:id="rId9"/>
      <p:bold r:id="rId10"/>
      <p:italic r:id="rId11"/>
      <p:boldItalic r:id="rId12"/>
    </p:embeddedFont>
    <p:embeddedFont>
      <p:font typeface="Advent Pro" panose="020B0604020202020204" charset="0"/>
      <p:regular r:id="rId13"/>
      <p:bold r:id="rId14"/>
      <p:italic r:id="rId15"/>
      <p:boldItalic r:id="rId16"/>
    </p:embeddedFont>
    <p:embeddedFont>
      <p:font typeface="Arial Rounded MT Bold" panose="020F0704030504030204" pitchFamily="34" charset="0"/>
      <p:regular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Aldrich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66CA0D-4FAD-484B-9D95-131397E984D2}">
  <a:tblStyle styleId="{CD66CA0D-4FAD-484B-9D95-131397E98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0975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31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77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45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35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3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67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4" r:id="rId5"/>
    <p:sldLayoutId id="2147483670" r:id="rId6"/>
    <p:sldLayoutId id="2147483686" r:id="rId7"/>
    <p:sldLayoutId id="214748368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4600" dirty="0">
                <a:solidFill>
                  <a:schemeClr val="bg1"/>
                </a:solidFill>
              </a:rPr>
              <a:t>Pierre-Feuille-</a:t>
            </a:r>
            <a:r>
              <a:rPr lang="fr-FR" sz="4600" dirty="0">
                <a:solidFill>
                  <a:schemeClr val="accent1"/>
                </a:solidFill>
              </a:rPr>
              <a:t>Ciseaux</a:t>
            </a:r>
            <a:endParaRPr sz="49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3823824" y="3646968"/>
            <a:ext cx="4026900" cy="6204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Réaliser</a:t>
            </a:r>
            <a:r>
              <a:rPr lang="fr-FR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 Par: </a:t>
            </a:r>
            <a:r>
              <a:rPr lang="fr-FR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Samir </a:t>
            </a:r>
            <a:r>
              <a:rPr lang="fr-FR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Meglaoui</a:t>
            </a:r>
            <a:endParaRPr lang="fr-FR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                 </a:t>
            </a:r>
            <a:r>
              <a:rPr lang="fr-FR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Taha</a:t>
            </a:r>
            <a:r>
              <a:rPr lang="fr-FR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El bal</a:t>
            </a:r>
            <a:endParaRPr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3852998" y="1182600"/>
            <a:ext cx="4859079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>
                <a:solidFill>
                  <a:schemeClr val="accent1"/>
                </a:solidFill>
              </a:rPr>
              <a:t>Pierre-Feuille-Ciseaux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dirty="0"/>
              <a:t>Le jeu</a:t>
            </a:r>
            <a:r>
              <a:rPr lang="fr-FR" sz="1800" b="1" dirty="0"/>
              <a:t> Pierre – Feuille – Ciseaux</a:t>
            </a:r>
            <a:r>
              <a:rPr lang="fr-FR" sz="1800" dirty="0"/>
              <a:t> est un petit jeu convivial qui se joue avec les mains à un contre un ou contre plusieurs adversaires.</a:t>
            </a:r>
            <a:endParaRPr sz="1800" dirty="0"/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2" b="719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720000" y="1322147"/>
            <a:ext cx="7704000" cy="26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>
                <a:solidFill>
                  <a:schemeClr val="accent1"/>
                </a:solidFill>
              </a:rPr>
              <a:t>Les languages : </a:t>
            </a:r>
            <a:endParaRPr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089842"/>
              </p:ext>
            </p:extLst>
          </p:nvPr>
        </p:nvGraphicFramePr>
        <p:xfrm>
          <a:off x="1236300" y="1677434"/>
          <a:ext cx="6504202" cy="1905738"/>
        </p:xfrm>
        <a:graphic>
          <a:graphicData uri="http://schemas.openxmlformats.org/drawingml/2006/table">
            <a:tbl>
              <a:tblPr firstRow="1" bandRow="1">
                <a:tableStyleId>{CD66CA0D-4FAD-484B-9D95-131397E984D2}</a:tableStyleId>
              </a:tblPr>
              <a:tblGrid>
                <a:gridCol w="3252101"/>
                <a:gridCol w="3252101"/>
              </a:tblGrid>
              <a:tr h="1905738"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pPr algn="ctr"/>
                      <a:r>
                        <a:rPr lang="fr-FR" baseline="0" dirty="0" smtClean="0"/>
                        <a:t>     </a:t>
                      </a:r>
                      <a:endParaRPr lang="fr-FR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2289846" y="2327908"/>
            <a:ext cx="10534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HTML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0" y="2172307"/>
            <a:ext cx="316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HyperText </a:t>
            </a:r>
            <a:r>
              <a:rPr lang="fr-FR" dirty="0" err="1">
                <a:solidFill>
                  <a:schemeClr val="bg1"/>
                </a:solidFill>
              </a:rPr>
              <a:t>Markup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Language</a:t>
            </a:r>
            <a:r>
              <a:rPr lang="fr-FR" dirty="0">
                <a:solidFill>
                  <a:schemeClr val="bg1"/>
                </a:solidFill>
              </a:rPr>
              <a:t> (HTML) est </a:t>
            </a:r>
            <a:r>
              <a:rPr lang="fr-FR" b="1" dirty="0">
                <a:solidFill>
                  <a:schemeClr val="bg1"/>
                </a:solidFill>
              </a:rPr>
              <a:t>le code utilisé pour structurer une page web et son contenu</a:t>
            </a:r>
            <a:endParaRPr lang="fr-FR" dirty="0"/>
          </a:p>
          <a:p>
            <a:endParaRPr lang="fr-FR" dirty="0"/>
          </a:p>
        </p:txBody>
      </p:sp>
      <p:sp>
        <p:nvSpPr>
          <p:cNvPr id="10" name="Google Shape;410;p47"/>
          <p:cNvSpPr txBox="1">
            <a:spLocks/>
          </p:cNvSpPr>
          <p:nvPr/>
        </p:nvSpPr>
        <p:spPr>
          <a:xfrm flipH="1">
            <a:off x="169432" y="2327908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 smtClean="0"/>
              <a:t>01</a:t>
            </a:r>
            <a:endParaRPr lang="en" dirty="0"/>
          </a:p>
        </p:txBody>
      </p:sp>
      <p:sp>
        <p:nvSpPr>
          <p:cNvPr id="11" name="Google Shape;407;p47"/>
          <p:cNvSpPr/>
          <p:nvPr/>
        </p:nvSpPr>
        <p:spPr>
          <a:xfrm>
            <a:off x="-95768" y="1858408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720000" y="1322147"/>
            <a:ext cx="7704000" cy="26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>
                <a:solidFill>
                  <a:schemeClr val="accent1"/>
                </a:solidFill>
              </a:rPr>
              <a:t>Les languages : </a:t>
            </a:r>
            <a:endParaRPr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29266"/>
              </p:ext>
            </p:extLst>
          </p:nvPr>
        </p:nvGraphicFramePr>
        <p:xfrm>
          <a:off x="1236300" y="1677434"/>
          <a:ext cx="6504202" cy="1905738"/>
        </p:xfrm>
        <a:graphic>
          <a:graphicData uri="http://schemas.openxmlformats.org/drawingml/2006/table">
            <a:tbl>
              <a:tblPr firstRow="1" bandRow="1">
                <a:tableStyleId>{CD66CA0D-4FAD-484B-9D95-131397E984D2}</a:tableStyleId>
              </a:tblPr>
              <a:tblGrid>
                <a:gridCol w="3252101"/>
                <a:gridCol w="3252101"/>
              </a:tblGrid>
              <a:tr h="1905738"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just"/>
                      <a:r>
                        <a:rPr lang="fr-FR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2034919" y="2392326"/>
            <a:ext cx="1800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JavaScript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609250" y="1849142"/>
            <a:ext cx="30409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JavaScript est un langage de programmation qui </a:t>
            </a:r>
            <a:r>
              <a:rPr lang="fr-FR" b="1" dirty="0">
                <a:solidFill>
                  <a:schemeClr val="bg1"/>
                </a:solidFill>
              </a:rPr>
              <a:t>permet de créer du contenu mis à jour de façon dynamique, de contrôler le contenu multimédia, d'animer des images, et tout ce à quoi on peut penser</a:t>
            </a:r>
            <a:endParaRPr lang="fr-FR" dirty="0"/>
          </a:p>
        </p:txBody>
      </p:sp>
      <p:sp>
        <p:nvSpPr>
          <p:cNvPr id="8" name="Google Shape;405;p47"/>
          <p:cNvSpPr/>
          <p:nvPr/>
        </p:nvSpPr>
        <p:spPr>
          <a:xfrm>
            <a:off x="-129120" y="1849142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9;p47"/>
          <p:cNvSpPr txBox="1">
            <a:spLocks/>
          </p:cNvSpPr>
          <p:nvPr/>
        </p:nvSpPr>
        <p:spPr>
          <a:xfrm>
            <a:off x="136080" y="232925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bg1"/>
                </a:solidFill>
                <a:latin typeface="Aldrich" panose="020B0604020202020204" charset="0"/>
              </a:rPr>
              <a:t>0</a:t>
            </a:r>
            <a:r>
              <a:rPr lang="en" sz="2800" dirty="0">
                <a:solidFill>
                  <a:schemeClr val="bg1"/>
                </a:solidFill>
                <a:latin typeface="Aldrich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01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720000" y="1322147"/>
            <a:ext cx="7704000" cy="26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>
                <a:solidFill>
                  <a:schemeClr val="accent1"/>
                </a:solidFill>
              </a:rPr>
              <a:t>Les languages : </a:t>
            </a:r>
            <a:endParaRPr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549350"/>
              </p:ext>
            </p:extLst>
          </p:nvPr>
        </p:nvGraphicFramePr>
        <p:xfrm>
          <a:off x="1236300" y="1677434"/>
          <a:ext cx="6504202" cy="1905738"/>
        </p:xfrm>
        <a:graphic>
          <a:graphicData uri="http://schemas.openxmlformats.org/drawingml/2006/table">
            <a:tbl>
              <a:tblPr firstRow="1" bandRow="1">
                <a:tableStyleId>{CD66CA0D-4FAD-484B-9D95-131397E984D2}</a:tableStyleId>
              </a:tblPr>
              <a:tblGrid>
                <a:gridCol w="3252101"/>
                <a:gridCol w="3252101"/>
              </a:tblGrid>
              <a:tr h="1905738">
                <a:tc>
                  <a:txBody>
                    <a:bodyPr/>
                    <a:lstStyle/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  <a:p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ctr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endParaRPr lang="fr-FR" sz="14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2447904" y="2402957"/>
            <a:ext cx="8226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CSS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1" y="2172307"/>
            <a:ext cx="3115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CSS est l'acronyme de « </a:t>
            </a:r>
            <a:r>
              <a:rPr lang="fr-FR" dirty="0" err="1">
                <a:solidFill>
                  <a:schemeClr val="bg1"/>
                </a:solidFill>
              </a:rPr>
              <a:t>Cascading</a:t>
            </a:r>
            <a:r>
              <a:rPr lang="fr-FR" dirty="0">
                <a:solidFill>
                  <a:schemeClr val="bg1"/>
                </a:solidFill>
              </a:rPr>
              <a:t> Style </a:t>
            </a:r>
            <a:r>
              <a:rPr lang="fr-FR" dirty="0" err="1">
                <a:solidFill>
                  <a:schemeClr val="bg1"/>
                </a:solidFill>
              </a:rPr>
              <a:t>Sheets</a:t>
            </a:r>
            <a:r>
              <a:rPr lang="fr-FR" dirty="0">
                <a:solidFill>
                  <a:schemeClr val="bg1"/>
                </a:solidFill>
              </a:rPr>
              <a:t> » ce qui signifie « feuille de style en cascade »..</a:t>
            </a:r>
          </a:p>
          <a:p>
            <a:endParaRPr lang="fr-FR" dirty="0"/>
          </a:p>
        </p:txBody>
      </p:sp>
      <p:sp>
        <p:nvSpPr>
          <p:cNvPr id="7" name="Google Shape;406;p47"/>
          <p:cNvSpPr/>
          <p:nvPr/>
        </p:nvSpPr>
        <p:spPr>
          <a:xfrm>
            <a:off x="-95768" y="1736214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16;p47"/>
          <p:cNvSpPr txBox="1">
            <a:spLocks/>
          </p:cNvSpPr>
          <p:nvPr/>
        </p:nvSpPr>
        <p:spPr>
          <a:xfrm>
            <a:off x="174374" y="2200904"/>
            <a:ext cx="849915" cy="460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bg1"/>
                </a:solidFill>
                <a:latin typeface="Aldrich" panose="020B0604020202020204" charset="0"/>
              </a:rPr>
              <a:t>03</a:t>
            </a:r>
            <a:endParaRPr lang="en" sz="2800" dirty="0">
              <a:solidFill>
                <a:schemeClr val="bg1"/>
              </a:solidFill>
              <a:latin typeface="Aldri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>
            <a:spLocks noGrp="1"/>
          </p:cNvSpPr>
          <p:nvPr>
            <p:ph type="title"/>
          </p:nvPr>
        </p:nvSpPr>
        <p:spPr>
          <a:xfrm>
            <a:off x="1611109" y="1593304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MERCI!</a:t>
            </a:r>
            <a:endParaRPr dirty="0"/>
          </a:p>
        </p:txBody>
      </p:sp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65</Words>
  <Application>Microsoft Office PowerPoint</Application>
  <PresentationFormat>Affichage à l'écran (16:9)</PresentationFormat>
  <Paragraphs>32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Advent Pro Medium</vt:lpstr>
      <vt:lpstr>Advent Pro</vt:lpstr>
      <vt:lpstr>Arial Rounded MT Bold</vt:lpstr>
      <vt:lpstr>Arial</vt:lpstr>
      <vt:lpstr>Montserrat</vt:lpstr>
      <vt:lpstr>Aldrich</vt:lpstr>
      <vt:lpstr>Software Testing Company by Slidesgo</vt:lpstr>
      <vt:lpstr>Pierre-Feuille-Ciseaux</vt:lpstr>
      <vt:lpstr>Pierre-Feuille-Ciseaux</vt:lpstr>
      <vt:lpstr>Les languages : </vt:lpstr>
      <vt:lpstr>Les languages : </vt:lpstr>
      <vt:lpstr>Les languages : </vt:lpstr>
      <vt:lpstr>MERCI!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Pierre-Feuille-Ciseaux</dc:title>
  <cp:lastModifiedBy>PC</cp:lastModifiedBy>
  <cp:revision>4</cp:revision>
  <dcterms:modified xsi:type="dcterms:W3CDTF">2023-01-15T17:26:21Z</dcterms:modified>
</cp:coreProperties>
</file>